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7"/>
  </p:notesMasterIdLst>
  <p:sldIdLst>
    <p:sldId id="256" r:id="rId2"/>
    <p:sldId id="258" r:id="rId3"/>
    <p:sldId id="259" r:id="rId4"/>
    <p:sldId id="261" r:id="rId5"/>
    <p:sldId id="260" r:id="rId6"/>
    <p:sldId id="262" r:id="rId7"/>
    <p:sldId id="263" r:id="rId8"/>
    <p:sldId id="264" r:id="rId9"/>
    <p:sldId id="265" r:id="rId10"/>
    <p:sldId id="266" r:id="rId11"/>
    <p:sldId id="268" r:id="rId12"/>
    <p:sldId id="269" r:id="rId13"/>
    <p:sldId id="276" r:id="rId14"/>
    <p:sldId id="275" r:id="rId15"/>
    <p:sldId id="27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5C47BE-A0B9-4981-888D-B58B5C408505}" type="datetimeFigureOut">
              <a:rPr lang="ru-RU" smtClean="0"/>
              <a:pPr/>
              <a:t>20.11.2019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87E209-72CA-4FC5-AC9F-4AB3F116ECF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C94FD5-1522-43E3-AD6C-A6BFEDC061CD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63297-60F7-419A-9BE0-C2EFE8D28EA2}" type="datetimeFigureOut">
              <a:rPr lang="ru-RU" smtClean="0"/>
              <a:pPr/>
              <a:t>20.11.2019</a:t>
            </a:fld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8E8F916-48C4-4D1C-A3F7-6940AED6177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63297-60F7-419A-9BE0-C2EFE8D28EA2}" type="datetimeFigureOut">
              <a:rPr lang="ru-RU" smtClean="0"/>
              <a:pPr/>
              <a:t>20.11.2019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8F916-48C4-4D1C-A3F7-6940AED6177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63297-60F7-419A-9BE0-C2EFE8D28EA2}" type="datetimeFigureOut">
              <a:rPr lang="ru-RU" smtClean="0"/>
              <a:pPr/>
              <a:t>20.11.2019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8F916-48C4-4D1C-A3F7-6940AED6177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63297-60F7-419A-9BE0-C2EFE8D28EA2}" type="datetimeFigureOut">
              <a:rPr lang="ru-RU" smtClean="0"/>
              <a:pPr/>
              <a:t>20.11.2019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8E8F916-48C4-4D1C-A3F7-6940AED6177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63297-60F7-419A-9BE0-C2EFE8D28EA2}" type="datetimeFigureOut">
              <a:rPr lang="ru-RU" smtClean="0"/>
              <a:pPr/>
              <a:t>20.11.2019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8F916-48C4-4D1C-A3F7-6940AED6177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63297-60F7-419A-9BE0-C2EFE8D28EA2}" type="datetimeFigureOut">
              <a:rPr lang="ru-RU" smtClean="0"/>
              <a:pPr/>
              <a:t>20.11.2019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8F916-48C4-4D1C-A3F7-6940AED6177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63297-60F7-419A-9BE0-C2EFE8D28EA2}" type="datetimeFigureOut">
              <a:rPr lang="ru-RU" smtClean="0"/>
              <a:pPr/>
              <a:t>20.11.2019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8E8F916-48C4-4D1C-A3F7-6940AED6177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63297-60F7-419A-9BE0-C2EFE8D28EA2}" type="datetimeFigureOut">
              <a:rPr lang="ru-RU" smtClean="0"/>
              <a:pPr/>
              <a:t>20.11.2019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8F916-48C4-4D1C-A3F7-6940AED6177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63297-60F7-419A-9BE0-C2EFE8D28EA2}" type="datetimeFigureOut">
              <a:rPr lang="ru-RU" smtClean="0"/>
              <a:pPr/>
              <a:t>20.11.2019</a:t>
            </a:fld>
            <a:endParaRPr lang="ru-RU" dirty="0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8F916-48C4-4D1C-A3F7-6940AED6177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63297-60F7-419A-9BE0-C2EFE8D28EA2}" type="datetimeFigureOut">
              <a:rPr lang="ru-RU" smtClean="0"/>
              <a:pPr/>
              <a:t>20.11.2019</a:t>
            </a:fld>
            <a:endParaRPr lang="ru-RU" dirty="0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8F916-48C4-4D1C-A3F7-6940AED6177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63297-60F7-419A-9BE0-C2EFE8D28EA2}" type="datetimeFigureOut">
              <a:rPr lang="ru-RU" smtClean="0"/>
              <a:pPr/>
              <a:t>20.11.2019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E8F916-48C4-4D1C-A3F7-6940AED6177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B763297-60F7-419A-9BE0-C2EFE8D28EA2}" type="datetimeFigureOut">
              <a:rPr lang="ru-RU" smtClean="0"/>
              <a:pPr/>
              <a:t>20.11.2019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8E8F916-48C4-4D1C-A3F7-6940AED6177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29046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547664" y="188640"/>
            <a:ext cx="6192688" cy="32403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70000" lnSpcReduction="20000"/>
          </a:bodyPr>
          <a:lstStyle/>
          <a:p>
            <a:pPr algn="ctr"/>
            <a:r>
              <a:rPr lang="ru-RU" sz="12000" b="1" dirty="0" smtClean="0">
                <a:solidFill>
                  <a:schemeClr val="bg1"/>
                </a:solidFill>
              </a:rPr>
              <a:t>7я</a:t>
            </a:r>
          </a:p>
          <a:p>
            <a:pPr algn="ctr"/>
            <a:r>
              <a:rPr lang="en-US" sz="9600" b="1" dirty="0" smtClean="0">
                <a:solidFill>
                  <a:schemeClr val="bg1"/>
                </a:solidFill>
              </a:rPr>
              <a:t>family</a:t>
            </a:r>
            <a:endParaRPr lang="ru-RU" sz="9600" b="1" dirty="0" smtClean="0">
              <a:solidFill>
                <a:schemeClr val="bg1"/>
              </a:solidFill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print"/>
          <a:srcRect r="1279"/>
          <a:stretch>
            <a:fillRect/>
          </a:stretch>
        </p:blipFill>
        <p:spPr bwMode="auto">
          <a:xfrm>
            <a:off x="1763688" y="2808670"/>
            <a:ext cx="5688632" cy="404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 descr="C:\Documents and Settings\Мансур\Мои документы\рр.png"/>
          <p:cNvPicPr>
            <a:picLocks noChangeAspect="1" noChangeArrowheads="1"/>
          </p:cNvPicPr>
          <p:nvPr/>
        </p:nvPicPr>
        <p:blipFill>
          <a:blip r:embed="rId3" cstate="print"/>
          <a:srcRect l="38261" t="13345" r="32104" b="18023"/>
          <a:stretch>
            <a:fillRect/>
          </a:stretch>
        </p:blipFill>
        <p:spPr bwMode="auto">
          <a:xfrm>
            <a:off x="1763688" y="3861048"/>
            <a:ext cx="864096" cy="2592288"/>
          </a:xfrm>
          <a:prstGeom prst="rect">
            <a:avLst/>
          </a:prstGeom>
          <a:noFill/>
        </p:spPr>
      </p:pic>
      <p:pic>
        <p:nvPicPr>
          <p:cNvPr id="6" name="Picture 2" descr="C:\Documents and Settings\Мансур\Мои документы\уерук.png"/>
          <p:cNvPicPr>
            <a:picLocks noChangeAspect="1" noChangeArrowheads="1"/>
          </p:cNvPicPr>
          <p:nvPr/>
        </p:nvPicPr>
        <p:blipFill>
          <a:blip r:embed="rId4" cstate="print"/>
          <a:srcRect l="38994" t="16981" r="29324" b="18868"/>
          <a:stretch>
            <a:fillRect/>
          </a:stretch>
        </p:blipFill>
        <p:spPr bwMode="auto">
          <a:xfrm>
            <a:off x="6732240" y="3933056"/>
            <a:ext cx="936104" cy="2448272"/>
          </a:xfrm>
          <a:prstGeom prst="rect">
            <a:avLst/>
          </a:prstGeom>
          <a:noFill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04664"/>
            <a:ext cx="8686800" cy="890736"/>
          </a:xfrm>
        </p:spPr>
        <p:txBody>
          <a:bodyPr>
            <a:noAutofit/>
          </a:bodyPr>
          <a:lstStyle/>
          <a:p>
            <a:r>
              <a:rPr lang="en-US" sz="5400" dirty="0" smtClean="0"/>
              <a:t>               </a:t>
            </a:r>
            <a:r>
              <a:rPr lang="en-US" sz="5400" b="1" dirty="0" smtClean="0"/>
              <a:t>relatives</a:t>
            </a:r>
            <a:endParaRPr lang="ru-RU" sz="5400" b="1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1279"/>
          <a:stretch>
            <a:fillRect/>
          </a:stretch>
        </p:blipFill>
        <p:spPr bwMode="auto">
          <a:xfrm>
            <a:off x="899592" y="1412776"/>
            <a:ext cx="7416823" cy="5262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 descr="C:\Documents and Settings\Мансур\Мои документы\рр.png"/>
          <p:cNvPicPr>
            <a:picLocks noChangeAspect="1" noChangeArrowheads="1"/>
          </p:cNvPicPr>
          <p:nvPr/>
        </p:nvPicPr>
        <p:blipFill>
          <a:blip r:embed="rId3" cstate="print"/>
          <a:srcRect l="38512" t="12162" r="29979" b="16216"/>
          <a:stretch>
            <a:fillRect/>
          </a:stretch>
        </p:blipFill>
        <p:spPr bwMode="auto">
          <a:xfrm>
            <a:off x="755576" y="2492896"/>
            <a:ext cx="1296144" cy="3816424"/>
          </a:xfrm>
          <a:prstGeom prst="rect">
            <a:avLst/>
          </a:prstGeom>
          <a:noFill/>
        </p:spPr>
      </p:pic>
      <p:pic>
        <p:nvPicPr>
          <p:cNvPr id="6" name="Picture 2" descr="C:\Documents and Settings\Мансур\Мои документы\уерук.png"/>
          <p:cNvPicPr>
            <a:picLocks noChangeAspect="1" noChangeArrowheads="1"/>
          </p:cNvPicPr>
          <p:nvPr/>
        </p:nvPicPr>
        <p:blipFill>
          <a:blip r:embed="rId4" cstate="print"/>
          <a:srcRect l="40146" t="14865" r="30180" b="18919"/>
          <a:stretch>
            <a:fillRect/>
          </a:stretch>
        </p:blipFill>
        <p:spPr bwMode="auto">
          <a:xfrm>
            <a:off x="7596336" y="2492896"/>
            <a:ext cx="1224136" cy="3528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105400" y="1600200"/>
            <a:ext cx="4038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800" smtClean="0">
                <a:solidFill>
                  <a:srgbClr val="3333CC"/>
                </a:solidFill>
              </a:rPr>
              <a:t>            </a:t>
            </a:r>
            <a:endParaRPr lang="ru-RU" sz="2800" smtClean="0">
              <a:solidFill>
                <a:srgbClr val="3333CC"/>
              </a:solidFill>
            </a:endParaRPr>
          </a:p>
        </p:txBody>
      </p:sp>
      <p:pic>
        <p:nvPicPr>
          <p:cNvPr id="7171" name="Picture 3" descr="i?id=441559004-61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286000"/>
            <a:ext cx="2286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 descr="i?id=142157204-43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381000"/>
            <a:ext cx="19812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 descr="i?id=230669914-50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343400"/>
            <a:ext cx="41148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Rectangle 6"/>
          <p:cNvSpPr>
            <a:spLocks noChangeArrowheads="1"/>
          </p:cNvSpPr>
          <p:nvPr/>
        </p:nvSpPr>
        <p:spPr bwMode="auto">
          <a:xfrm flipH="1">
            <a:off x="1115616" y="4343400"/>
            <a:ext cx="223718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3333CC"/>
                </a:solidFill>
                <a:latin typeface="Arial" charset="0"/>
              </a:rPr>
              <a:t>Caring</a:t>
            </a:r>
            <a:endParaRPr lang="ru-RU" sz="3600" b="1" dirty="0">
              <a:solidFill>
                <a:srgbClr val="3333CC"/>
              </a:solidFill>
              <a:latin typeface="Arial" charset="0"/>
            </a:endParaRP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2514600"/>
            <a:ext cx="140364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3300"/>
                </a:solidFill>
                <a:latin typeface="Arial" charset="0"/>
              </a:rPr>
              <a:t>Noisy</a:t>
            </a:r>
            <a:endParaRPr lang="ru-RU" sz="3200" b="1" dirty="0">
              <a:solidFill>
                <a:srgbClr val="FF3300"/>
              </a:solidFill>
              <a:latin typeface="Arial" charset="0"/>
            </a:endParaRPr>
          </a:p>
        </p:txBody>
      </p:sp>
      <p:pic>
        <p:nvPicPr>
          <p:cNvPr id="7176" name="Picture 8" descr="i?id=54376814-28-72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23728" y="0"/>
            <a:ext cx="3319834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2438400" y="0"/>
            <a:ext cx="22056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3600" b="1" dirty="0">
                <a:solidFill>
                  <a:srgbClr val="3333CC"/>
                </a:solidFill>
                <a:latin typeface="Arial" charset="0"/>
              </a:rPr>
              <a:t>Friendly</a:t>
            </a:r>
            <a:endParaRPr lang="ru-RU" sz="3600" b="1" dirty="0">
              <a:solidFill>
                <a:srgbClr val="3333CC"/>
              </a:solidFill>
              <a:latin typeface="Arial" charset="0"/>
            </a:endParaRP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179512" y="0"/>
            <a:ext cx="19853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000" b="1" dirty="0">
                <a:solidFill>
                  <a:srgbClr val="FF0066"/>
                </a:solidFill>
                <a:latin typeface="Verdana" pitchFamily="34" charset="0"/>
              </a:rPr>
              <a:t>    </a:t>
            </a:r>
            <a:r>
              <a:rPr lang="en-US" sz="3200" b="1" dirty="0">
                <a:solidFill>
                  <a:srgbClr val="FF0066"/>
                </a:solidFill>
                <a:latin typeface="Verdana" pitchFamily="34" charset="0"/>
              </a:rPr>
              <a:t>Kind</a:t>
            </a:r>
            <a:endParaRPr lang="ru-RU" sz="3200" b="1" dirty="0">
              <a:solidFill>
                <a:srgbClr val="FF0066"/>
              </a:solidFill>
              <a:latin typeface="Verdana" pitchFamily="34" charset="0"/>
            </a:endParaRPr>
          </a:p>
        </p:txBody>
      </p:sp>
      <p:pic>
        <p:nvPicPr>
          <p:cNvPr id="7179" name="Picture 11" descr="i?id=224801319-24-72&amp;n=2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19600" y="4765675"/>
            <a:ext cx="2133600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0" name="Rectangle 12"/>
          <p:cNvSpPr>
            <a:spLocks noChangeArrowheads="1"/>
          </p:cNvSpPr>
          <p:nvPr/>
        </p:nvSpPr>
        <p:spPr bwMode="auto">
          <a:xfrm>
            <a:off x="4724400" y="6183312"/>
            <a:ext cx="15757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3200" b="1" dirty="0">
                <a:solidFill>
                  <a:srgbClr val="FF0066"/>
                </a:solidFill>
                <a:latin typeface="Lucida Console" pitchFamily="49" charset="0"/>
              </a:rPr>
              <a:t>Funny</a:t>
            </a:r>
            <a:endParaRPr lang="ru-RU" sz="3200" b="1" dirty="0">
              <a:solidFill>
                <a:srgbClr val="FF0066"/>
              </a:solidFill>
              <a:latin typeface="Lucida Console" pitchFamily="49" charset="0"/>
            </a:endParaRPr>
          </a:p>
        </p:txBody>
      </p:sp>
      <p:pic>
        <p:nvPicPr>
          <p:cNvPr id="7181" name="Picture 13" descr="i?id=280489300-52-72&amp;n=2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81800" y="4800600"/>
            <a:ext cx="187801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2" name="Rectangle 14"/>
          <p:cNvSpPr>
            <a:spLocks noChangeArrowheads="1"/>
          </p:cNvSpPr>
          <p:nvPr/>
        </p:nvSpPr>
        <p:spPr bwMode="auto">
          <a:xfrm>
            <a:off x="6804248" y="6237312"/>
            <a:ext cx="201622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3200" b="1" dirty="0">
                <a:latin typeface="Arial" charset="0"/>
              </a:rPr>
              <a:t>Naughty</a:t>
            </a:r>
            <a:endParaRPr lang="ru-RU" sz="3200" b="1" dirty="0">
              <a:latin typeface="Arial" charset="0"/>
            </a:endParaRPr>
          </a:p>
        </p:txBody>
      </p:sp>
      <p:pic>
        <p:nvPicPr>
          <p:cNvPr id="7183" name="Picture 15" descr="i?id=571393771-39-72&amp;n=2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67000" y="2667000"/>
            <a:ext cx="231457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4" name="Picture 16" descr="i?id=41217983-65-72&amp;n=2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508104" y="260648"/>
            <a:ext cx="3096344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5" name="Picture 17" descr="i?id=404580483-18-72&amp;n=2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220072" y="2636912"/>
            <a:ext cx="3200400" cy="199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7" name="Rectangle 19"/>
          <p:cNvSpPr>
            <a:spLocks noChangeArrowheads="1"/>
          </p:cNvSpPr>
          <p:nvPr/>
        </p:nvSpPr>
        <p:spPr bwMode="auto">
          <a:xfrm>
            <a:off x="5868144" y="1844824"/>
            <a:ext cx="244827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2">
              <a:spcBef>
                <a:spcPct val="20000"/>
              </a:spcBef>
            </a:pPr>
            <a:r>
              <a:rPr lang="en-US" sz="3600" b="1" dirty="0">
                <a:solidFill>
                  <a:srgbClr val="FF0066"/>
                </a:solidFill>
                <a:latin typeface="Arial" charset="0"/>
              </a:rPr>
              <a:t>Sweet</a:t>
            </a:r>
            <a:endParaRPr lang="ru-RU" sz="3600" b="1" dirty="0">
              <a:solidFill>
                <a:srgbClr val="FF0066"/>
              </a:solidFill>
              <a:latin typeface="Arial" charset="0"/>
            </a:endParaRPr>
          </a:p>
        </p:txBody>
      </p:sp>
      <p:sp>
        <p:nvSpPr>
          <p:cNvPr id="7189" name="Rectangle 21"/>
          <p:cNvSpPr>
            <a:spLocks noChangeArrowheads="1"/>
          </p:cNvSpPr>
          <p:nvPr/>
        </p:nvSpPr>
        <p:spPr bwMode="auto">
          <a:xfrm>
            <a:off x="7162800" y="3200400"/>
            <a:ext cx="1166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7190" name="Rectangle 22"/>
          <p:cNvSpPr>
            <a:spLocks noChangeArrowheads="1"/>
          </p:cNvSpPr>
          <p:nvPr/>
        </p:nvSpPr>
        <p:spPr bwMode="auto">
          <a:xfrm>
            <a:off x="5292080" y="3861048"/>
            <a:ext cx="1676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600" b="1" dirty="0">
                <a:solidFill>
                  <a:srgbClr val="FFFF66"/>
                </a:solidFill>
                <a:latin typeface="Arial Black" pitchFamily="34" charset="0"/>
              </a:rPr>
              <a:t>Cool</a:t>
            </a:r>
            <a:endParaRPr lang="ru-RU" sz="3600" b="1" dirty="0">
              <a:solidFill>
                <a:srgbClr val="FFFF66"/>
              </a:solidFill>
              <a:latin typeface="Arial Black" pitchFamily="34" charset="0"/>
            </a:endParaRPr>
          </a:p>
        </p:txBody>
      </p:sp>
      <p:sp>
        <p:nvSpPr>
          <p:cNvPr id="7191" name="Rectangle 23"/>
          <p:cNvSpPr>
            <a:spLocks noChangeArrowheads="1"/>
          </p:cNvSpPr>
          <p:nvPr/>
        </p:nvSpPr>
        <p:spPr bwMode="auto">
          <a:xfrm>
            <a:off x="2699792" y="2773363"/>
            <a:ext cx="216272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3600" b="1" dirty="0">
                <a:solidFill>
                  <a:srgbClr val="FF0066"/>
                </a:solidFill>
                <a:latin typeface="Verdana" pitchFamily="34" charset="0"/>
              </a:rPr>
              <a:t>Clever</a:t>
            </a:r>
            <a:endParaRPr lang="ru-RU" sz="3600" b="1" dirty="0">
              <a:solidFill>
                <a:srgbClr val="FF0066"/>
              </a:solidFill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/>
      <p:bldP spid="7175" grpId="0"/>
      <p:bldP spid="7177" grpId="0"/>
      <p:bldP spid="7178" grpId="0"/>
      <p:bldP spid="7180" grpId="0"/>
      <p:bldP spid="7182" grpId="0"/>
      <p:bldP spid="7187" grpId="0"/>
      <p:bldP spid="7190" grpId="0"/>
      <p:bldP spid="719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04664"/>
            <a:ext cx="9144000" cy="5675461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                   </a:t>
            </a:r>
            <a:r>
              <a:rPr lang="en-US" sz="3500" b="1" dirty="0" smtClean="0"/>
              <a:t>make cookies</a:t>
            </a:r>
          </a:p>
          <a:p>
            <a:pPr>
              <a:buNone/>
            </a:pPr>
            <a:r>
              <a:rPr lang="en-US" sz="3500" b="1" dirty="0" smtClean="0"/>
              <a:t>                     make pizza</a:t>
            </a:r>
          </a:p>
          <a:p>
            <a:pPr>
              <a:buNone/>
            </a:pPr>
            <a:r>
              <a:rPr lang="en-US" sz="3500" b="1" dirty="0" smtClean="0"/>
              <a:t>                     speak English            Yes, </a:t>
            </a:r>
            <a:r>
              <a:rPr lang="en-US" sz="3500" b="1" dirty="0" smtClean="0"/>
              <a:t>I </a:t>
            </a:r>
            <a:r>
              <a:rPr lang="en-US" sz="3500" b="1" dirty="0" smtClean="0"/>
              <a:t>can.</a:t>
            </a:r>
          </a:p>
          <a:p>
            <a:pPr>
              <a:buNone/>
            </a:pPr>
            <a:r>
              <a:rPr lang="en-US" sz="3500" b="1" dirty="0" smtClean="0"/>
              <a:t>Can </a:t>
            </a:r>
            <a:r>
              <a:rPr lang="en-US" sz="3500" b="1" dirty="0" smtClean="0"/>
              <a:t>you </a:t>
            </a:r>
            <a:r>
              <a:rPr lang="en-US" sz="3500" b="1" dirty="0" smtClean="0"/>
              <a:t>... fish                       ? - </a:t>
            </a:r>
          </a:p>
          <a:p>
            <a:pPr>
              <a:buNone/>
            </a:pPr>
            <a:r>
              <a:rPr lang="en-US" sz="3500" b="1" dirty="0" smtClean="0"/>
              <a:t>                     play football                No, </a:t>
            </a:r>
            <a:r>
              <a:rPr lang="en-US" sz="3500" b="1" dirty="0" smtClean="0"/>
              <a:t>I can’t</a:t>
            </a:r>
            <a:r>
              <a:rPr lang="en-US" sz="3500" b="1" dirty="0" smtClean="0"/>
              <a:t>.</a:t>
            </a:r>
          </a:p>
          <a:p>
            <a:pPr>
              <a:buNone/>
            </a:pPr>
            <a:r>
              <a:rPr lang="en-US" sz="3500" b="1" dirty="0" smtClean="0"/>
              <a:t>                     swim</a:t>
            </a:r>
          </a:p>
          <a:p>
            <a:pPr>
              <a:buNone/>
            </a:pPr>
            <a:r>
              <a:rPr lang="en-US" sz="3500" b="1" dirty="0" smtClean="0"/>
              <a:t>                     ride a bicycle</a:t>
            </a:r>
          </a:p>
          <a:p>
            <a:pPr>
              <a:buNone/>
            </a:pPr>
            <a:r>
              <a:rPr lang="en-US" sz="3500" b="1" dirty="0" smtClean="0"/>
              <a:t>                     play computer games</a:t>
            </a:r>
          </a:p>
          <a:p>
            <a:pPr>
              <a:buNone/>
            </a:pPr>
            <a:r>
              <a:rPr lang="en-US" dirty="0" smtClean="0"/>
              <a:t>                  </a:t>
            </a: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6228184" y="2348880"/>
            <a:ext cx="360040" cy="360040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6228184" y="2852936"/>
            <a:ext cx="432048" cy="288032"/>
          </a:xfrm>
          <a:prstGeom prst="straightConnector1">
            <a:avLst/>
          </a:prstGeom>
          <a:ln>
            <a:solidFill>
              <a:schemeClr val="tx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   </a:t>
            </a:r>
            <a:r>
              <a:rPr lang="en-US" b="1" dirty="0" smtClean="0"/>
              <a:t>pronouns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None/>
            </a:pPr>
            <a:r>
              <a:rPr lang="ru-RU" b="1" dirty="0" smtClean="0"/>
              <a:t>1. Личные местоимения в именительном падеже употребляются в роли</a:t>
            </a:r>
            <a:endParaRPr lang="ru-RU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514350" indent="-514350">
              <a:buNone/>
            </a:pPr>
            <a:endParaRPr lang="ru-RU" b="1" dirty="0" smtClean="0"/>
          </a:p>
          <a:p>
            <a:pPr marL="514350" indent="-514350">
              <a:buNone/>
            </a:pPr>
            <a:r>
              <a:rPr lang="ru-RU" b="1" dirty="0" smtClean="0"/>
              <a:t>2. Личные местоимения в объектном падеже употребляются в роли</a:t>
            </a:r>
            <a:endParaRPr lang="ru-RU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514350" indent="-514350">
              <a:buNone/>
            </a:pPr>
            <a:endParaRPr lang="ru-RU" b="1" dirty="0" smtClean="0"/>
          </a:p>
          <a:p>
            <a:pPr marL="514350" indent="-514350">
              <a:buNone/>
            </a:pPr>
            <a:r>
              <a:rPr lang="ru-RU" b="1" dirty="0" smtClean="0"/>
              <a:t>3. Притяжательные местоимения употребляются в роли </a:t>
            </a:r>
            <a:endParaRPr lang="ru-RU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755576" y="2564904"/>
            <a:ext cx="5563344" cy="504056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подлежащего (кто? что?)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827584" y="4149080"/>
            <a:ext cx="5491336" cy="506685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дополнения 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(кого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? кому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 )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0" y="5445224"/>
            <a:ext cx="8839200" cy="1008112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определения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перед существительными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(чьё?</a:t>
            </a:r>
            <a:r>
              <a:rPr kumimoji="0" lang="ru-RU" sz="3200" b="1" i="0" u="none" strike="noStrike" kern="1200" cap="none" spc="0" normalizeH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чей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?)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1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9219" name="Rectangle 12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9220" name="Picture 4" descr="84 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990600" y="457200"/>
            <a:ext cx="7239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latin typeface="Arial" charset="0"/>
                <a:ea typeface="宋体" charset="-122"/>
              </a:rPr>
              <a:t> </a:t>
            </a:r>
            <a:endParaRPr lang="ru-RU" sz="4000" b="1">
              <a:latin typeface="Arial" charset="0"/>
            </a:endParaRP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2290763" y="1781175"/>
            <a:ext cx="45624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3200">
              <a:solidFill>
                <a:srgbClr val="0033CC"/>
              </a:solidFill>
              <a:latin typeface="Verdana" pitchFamily="34" charset="0"/>
            </a:endParaRPr>
          </a:p>
        </p:txBody>
      </p:sp>
      <p:sp>
        <p:nvSpPr>
          <p:cNvPr id="9223" name="Rectangle 13"/>
          <p:cNvSpPr>
            <a:spLocks noChangeArrowheads="1"/>
          </p:cNvSpPr>
          <p:nvPr/>
        </p:nvSpPr>
        <p:spPr bwMode="auto">
          <a:xfrm>
            <a:off x="838200" y="427911"/>
            <a:ext cx="8077200" cy="5570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sz="3600" dirty="0" smtClean="0">
                <a:solidFill>
                  <a:srgbClr val="3333CC"/>
                </a:solidFill>
              </a:rPr>
              <a:t>   </a:t>
            </a:r>
            <a:r>
              <a:rPr lang="en-US" sz="4000" b="1" dirty="0" smtClean="0">
                <a:solidFill>
                  <a:schemeClr val="tx2"/>
                </a:solidFill>
              </a:rPr>
              <a:t>My </a:t>
            </a:r>
            <a:r>
              <a:rPr lang="en-US" sz="4000" b="1" dirty="0" smtClean="0">
                <a:solidFill>
                  <a:schemeClr val="tx2"/>
                </a:solidFill>
              </a:rPr>
              <a:t>name’s .... .</a:t>
            </a:r>
          </a:p>
          <a:p>
            <a:pPr algn="ctr"/>
            <a:r>
              <a:rPr lang="en-US" sz="4000" b="1" dirty="0" smtClean="0">
                <a:solidFill>
                  <a:schemeClr val="tx2"/>
                </a:solidFill>
              </a:rPr>
              <a:t>My </a:t>
            </a:r>
            <a:r>
              <a:rPr lang="en-US" sz="4000" b="1" dirty="0" smtClean="0">
                <a:solidFill>
                  <a:schemeClr val="tx2"/>
                </a:solidFill>
              </a:rPr>
              <a:t>family ... .</a:t>
            </a:r>
            <a:endParaRPr lang="ru-RU" sz="4000" b="1" dirty="0" smtClean="0">
              <a:solidFill>
                <a:schemeClr val="tx2"/>
              </a:solidFill>
            </a:endParaRPr>
          </a:p>
          <a:p>
            <a:pPr algn="ctr"/>
            <a:r>
              <a:rPr lang="en-US" sz="4000" b="1" dirty="0" smtClean="0">
                <a:solidFill>
                  <a:schemeClr val="tx2"/>
                </a:solidFill>
              </a:rPr>
              <a:t>I’ve got a … .</a:t>
            </a:r>
            <a:endParaRPr lang="ru-RU" sz="4000" b="1" dirty="0">
              <a:solidFill>
                <a:schemeClr val="tx2"/>
              </a:solidFill>
            </a:endParaRPr>
          </a:p>
          <a:p>
            <a:pPr algn="ctr"/>
            <a:r>
              <a:rPr lang="en-US" sz="4000" b="1" dirty="0" smtClean="0">
                <a:solidFill>
                  <a:schemeClr val="tx2"/>
                </a:solidFill>
              </a:rPr>
              <a:t> … is my .... .</a:t>
            </a:r>
          </a:p>
          <a:p>
            <a:pPr algn="ctr"/>
            <a:r>
              <a:rPr lang="en-US" sz="4000" b="1" dirty="0" smtClean="0">
                <a:solidFill>
                  <a:schemeClr val="tx2"/>
                </a:solidFill>
              </a:rPr>
              <a:t>age</a:t>
            </a:r>
            <a:endParaRPr lang="ru-RU" sz="4000" b="1" dirty="0">
              <a:solidFill>
                <a:schemeClr val="tx2"/>
              </a:solidFill>
            </a:endParaRPr>
          </a:p>
          <a:p>
            <a:pPr algn="ctr"/>
            <a:r>
              <a:rPr lang="ru-RU" sz="4000" b="1" dirty="0">
                <a:solidFill>
                  <a:schemeClr val="tx2"/>
                </a:solidFill>
              </a:rPr>
              <a:t>     </a:t>
            </a:r>
            <a:r>
              <a:rPr lang="en-US" sz="4000" b="1" dirty="0" err="1" smtClean="0">
                <a:solidFill>
                  <a:schemeClr val="tx2"/>
                </a:solidFill>
              </a:rPr>
              <a:t>He/She</a:t>
            </a:r>
            <a:r>
              <a:rPr lang="en-US" sz="4000" b="1" dirty="0" smtClean="0">
                <a:solidFill>
                  <a:schemeClr val="tx2"/>
                </a:solidFill>
              </a:rPr>
              <a:t> </a:t>
            </a:r>
            <a:r>
              <a:rPr lang="en-US" sz="4000" b="1" dirty="0">
                <a:solidFill>
                  <a:schemeClr val="tx2"/>
                </a:solidFill>
              </a:rPr>
              <a:t>can ..... </a:t>
            </a:r>
            <a:endParaRPr lang="ru-RU" sz="4000" b="1" dirty="0">
              <a:solidFill>
                <a:schemeClr val="tx2"/>
              </a:solidFill>
            </a:endParaRPr>
          </a:p>
          <a:p>
            <a:pPr algn="ctr"/>
            <a:r>
              <a:rPr lang="ru-RU" sz="4000" b="1" dirty="0">
                <a:solidFill>
                  <a:schemeClr val="tx2"/>
                </a:solidFill>
              </a:rPr>
              <a:t>  </a:t>
            </a:r>
            <a:r>
              <a:rPr lang="en-US" sz="4000" b="1" dirty="0" err="1" smtClean="0">
                <a:solidFill>
                  <a:schemeClr val="tx2"/>
                </a:solidFill>
              </a:rPr>
              <a:t>He/She</a:t>
            </a:r>
            <a:r>
              <a:rPr lang="en-US" sz="4000" b="1" dirty="0" smtClean="0">
                <a:solidFill>
                  <a:schemeClr val="tx2"/>
                </a:solidFill>
              </a:rPr>
              <a:t> </a:t>
            </a:r>
            <a:r>
              <a:rPr lang="en-US" sz="4000" b="1" dirty="0">
                <a:solidFill>
                  <a:schemeClr val="tx2"/>
                </a:solidFill>
              </a:rPr>
              <a:t>is </a:t>
            </a:r>
            <a:r>
              <a:rPr lang="en-US" sz="4000" b="1" dirty="0" smtClean="0">
                <a:solidFill>
                  <a:schemeClr val="tx2"/>
                </a:solidFill>
              </a:rPr>
              <a:t>... .</a:t>
            </a:r>
          </a:p>
          <a:p>
            <a:pPr algn="ctr"/>
            <a:r>
              <a:rPr lang="en-US" sz="4000" b="1" dirty="0" smtClean="0">
                <a:solidFill>
                  <a:schemeClr val="tx2"/>
                </a:solidFill>
              </a:rPr>
              <a:t>… love …  . </a:t>
            </a:r>
          </a:p>
          <a:p>
            <a:pPr algn="ctr"/>
            <a:endParaRPr lang="en-US" sz="3600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2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2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2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2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92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92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0243" name="Picture 3" descr="84 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62000"/>
            <a:ext cx="9144000" cy="792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990600" y="457200"/>
            <a:ext cx="7239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latin typeface="Arial" charset="0"/>
                <a:ea typeface="宋体" charset="-122"/>
              </a:rPr>
              <a:t> </a:t>
            </a:r>
            <a:endParaRPr lang="ru-RU" sz="4000" b="1">
              <a:latin typeface="Arial" charset="0"/>
            </a:endParaRP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2290763" y="1781175"/>
            <a:ext cx="45624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3200">
              <a:solidFill>
                <a:srgbClr val="0033CC"/>
              </a:solidFill>
              <a:latin typeface="Verdana" pitchFamily="34" charset="0"/>
            </a:endParaRP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1295400" y="609600"/>
            <a:ext cx="7253288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 b="1" dirty="0">
                <a:solidFill>
                  <a:schemeClr val="tx2"/>
                </a:solidFill>
                <a:ea typeface="宋体" charset="-122"/>
              </a:rPr>
              <a:t>The lesson was......</a:t>
            </a:r>
          </a:p>
          <a:p>
            <a:endParaRPr lang="en-US" altLang="zh-CN" sz="4400" b="1" dirty="0">
              <a:solidFill>
                <a:schemeClr val="tx2"/>
              </a:solidFill>
              <a:ea typeface="宋体" charset="-122"/>
            </a:endParaRPr>
          </a:p>
          <a:p>
            <a:r>
              <a:rPr lang="en-US" altLang="zh-CN" sz="4400" b="1" dirty="0">
                <a:solidFill>
                  <a:schemeClr val="tx2"/>
                </a:solidFill>
                <a:ea typeface="宋体" charset="-122"/>
              </a:rPr>
              <a:t>Now I know.....</a:t>
            </a:r>
          </a:p>
          <a:p>
            <a:endParaRPr lang="en-US" altLang="zh-CN" sz="4400" b="1" dirty="0">
              <a:solidFill>
                <a:schemeClr val="tx2"/>
              </a:solidFill>
              <a:ea typeface="宋体" charset="-122"/>
            </a:endParaRPr>
          </a:p>
          <a:p>
            <a:r>
              <a:rPr lang="en-US" altLang="zh-CN" sz="4400" b="1" dirty="0">
                <a:solidFill>
                  <a:schemeClr val="tx2"/>
                </a:solidFill>
                <a:ea typeface="宋体" charset="-122"/>
              </a:rPr>
              <a:t>Now I can........</a:t>
            </a:r>
          </a:p>
          <a:p>
            <a:endParaRPr lang="ru-RU" sz="4400" b="1" i="1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pic>
        <p:nvPicPr>
          <p:cNvPr id="4099" name="Picture 4" descr="84 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 Box 5"/>
          <p:cNvSpPr txBox="1">
            <a:spLocks noChangeArrowheads="1"/>
          </p:cNvSpPr>
          <p:nvPr/>
        </p:nvSpPr>
        <p:spPr bwMode="auto">
          <a:xfrm>
            <a:off x="1828800" y="914400"/>
            <a:ext cx="5529263" cy="335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altLang="zh-CN" sz="3200" b="1" dirty="0">
              <a:solidFill>
                <a:srgbClr val="3333CC"/>
              </a:solidFill>
              <a:latin typeface="Century Gothic" pitchFamily="34" charset="0"/>
            </a:endParaRPr>
          </a:p>
          <a:p>
            <a:pPr algn="ctr"/>
            <a:r>
              <a:rPr lang="en-US" altLang="zh-CN" sz="3600" b="1" dirty="0" smtClean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  <a:ea typeface="宋体" charset="-122"/>
              </a:rPr>
              <a:t>I`ve </a:t>
            </a:r>
            <a:r>
              <a:rPr lang="en-US" altLang="zh-CN" sz="36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  <a:ea typeface="宋体" charset="-122"/>
              </a:rPr>
              <a:t>got a mo</a:t>
            </a:r>
            <a:r>
              <a:rPr lang="en-US" altLang="zh-CN" sz="3600" b="1" dirty="0">
                <a:solidFill>
                  <a:schemeClr val="accent6"/>
                </a:solidFill>
                <a:latin typeface="Century Gothic" pitchFamily="34" charset="0"/>
                <a:ea typeface="宋体" charset="-122"/>
              </a:rPr>
              <a:t>th</a:t>
            </a:r>
            <a:r>
              <a:rPr lang="en-US" altLang="zh-CN" sz="36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  <a:ea typeface="宋体" charset="-122"/>
              </a:rPr>
              <a:t>er.</a:t>
            </a:r>
          </a:p>
          <a:p>
            <a:pPr algn="ctr"/>
            <a:r>
              <a:rPr lang="en-US" altLang="zh-CN" sz="3600" b="1" dirty="0" smtClean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  <a:ea typeface="宋体" charset="-122"/>
              </a:rPr>
              <a:t>I`ve </a:t>
            </a:r>
            <a:r>
              <a:rPr lang="en-US" altLang="zh-CN" sz="36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  <a:ea typeface="宋体" charset="-122"/>
              </a:rPr>
              <a:t>got a fa</a:t>
            </a:r>
            <a:r>
              <a:rPr lang="en-US" altLang="zh-CN" sz="3600" b="1" dirty="0">
                <a:solidFill>
                  <a:schemeClr val="accent6"/>
                </a:solidFill>
                <a:latin typeface="Century Gothic" pitchFamily="34" charset="0"/>
                <a:ea typeface="宋体" charset="-122"/>
              </a:rPr>
              <a:t>th</a:t>
            </a:r>
            <a:r>
              <a:rPr lang="en-US" altLang="zh-CN" sz="36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  <a:ea typeface="宋体" charset="-122"/>
              </a:rPr>
              <a:t>er.</a:t>
            </a:r>
          </a:p>
          <a:p>
            <a:pPr algn="ctr"/>
            <a:r>
              <a:rPr lang="en-US" altLang="zh-CN" sz="3600" b="1" dirty="0" smtClean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  <a:ea typeface="宋体" charset="-122"/>
              </a:rPr>
              <a:t>I`ve </a:t>
            </a:r>
            <a:r>
              <a:rPr lang="en-US" altLang="zh-CN" sz="36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  <a:ea typeface="宋体" charset="-122"/>
              </a:rPr>
              <a:t>got a bro</a:t>
            </a:r>
            <a:r>
              <a:rPr lang="en-US" altLang="zh-CN" sz="3600" b="1" dirty="0">
                <a:solidFill>
                  <a:schemeClr val="accent6"/>
                </a:solidFill>
                <a:latin typeface="Century Gothic" pitchFamily="34" charset="0"/>
                <a:ea typeface="宋体" charset="-122"/>
              </a:rPr>
              <a:t>th</a:t>
            </a:r>
            <a:r>
              <a:rPr lang="en-US" altLang="zh-CN" sz="36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  <a:ea typeface="宋体" charset="-122"/>
              </a:rPr>
              <a:t>er.</a:t>
            </a:r>
          </a:p>
          <a:p>
            <a:pPr algn="ctr"/>
            <a:r>
              <a:rPr lang="en-US" altLang="zh-CN" sz="36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  <a:ea typeface="宋体" charset="-122"/>
              </a:rPr>
              <a:t>We live toge</a:t>
            </a:r>
            <a:r>
              <a:rPr lang="en-US" altLang="zh-CN" sz="3600" b="1" dirty="0">
                <a:solidFill>
                  <a:schemeClr val="accent6"/>
                </a:solidFill>
                <a:latin typeface="Century Gothic" pitchFamily="34" charset="0"/>
                <a:ea typeface="宋体" charset="-122"/>
              </a:rPr>
              <a:t>th</a:t>
            </a:r>
            <a:r>
              <a:rPr lang="en-US" altLang="zh-CN" sz="36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  <a:ea typeface="宋体" charset="-122"/>
              </a:rPr>
              <a:t>er.</a:t>
            </a:r>
          </a:p>
          <a:p>
            <a:pPr algn="ctr"/>
            <a:r>
              <a:rPr lang="en-US" altLang="zh-CN" sz="36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  <a:ea typeface="宋体" charset="-122"/>
              </a:rPr>
              <a:t>We love each o</a:t>
            </a:r>
            <a:r>
              <a:rPr lang="en-US" altLang="zh-CN" sz="3600" b="1" dirty="0">
                <a:solidFill>
                  <a:schemeClr val="accent6"/>
                </a:solidFill>
                <a:latin typeface="Century Gothic" pitchFamily="34" charset="0"/>
                <a:ea typeface="宋体" charset="-122"/>
              </a:rPr>
              <a:t>th</a:t>
            </a:r>
            <a:r>
              <a:rPr lang="en-US" altLang="zh-CN" sz="3600" b="1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  <a:ea typeface="宋体" charset="-122"/>
              </a:rPr>
              <a:t>er</a:t>
            </a:r>
            <a:r>
              <a:rPr lang="en-US" altLang="zh-CN" sz="3600" dirty="0">
                <a:solidFill>
                  <a:schemeClr val="tx2">
                    <a:lumMod val="75000"/>
                  </a:schemeClr>
                </a:solidFill>
                <a:latin typeface="Century Gothic" pitchFamily="34" charset="0"/>
                <a:ea typeface="宋体" charset="-122"/>
              </a:rPr>
              <a:t>.</a:t>
            </a:r>
            <a:endParaRPr lang="ru-RU" sz="3600" dirty="0">
              <a:solidFill>
                <a:schemeClr val="tx2">
                  <a:lumMod val="75000"/>
                </a:schemeClr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748464" cy="836712"/>
          </a:xfrm>
        </p:spPr>
        <p:txBody>
          <a:bodyPr>
            <a:normAutofit fontScale="90000"/>
          </a:bodyPr>
          <a:lstStyle/>
          <a:p>
            <a:r>
              <a:rPr lang="en-US" sz="4400" b="1" dirty="0" smtClean="0"/>
              <a:t/>
            </a:r>
            <a:br>
              <a:rPr lang="en-US" sz="4400" b="1" dirty="0" smtClean="0"/>
            </a:br>
            <a:r>
              <a:rPr lang="en-US" sz="4400" b="1" dirty="0" smtClean="0"/>
              <a:t/>
            </a:r>
            <a:br>
              <a:rPr lang="en-US" sz="4400" b="1" dirty="0" smtClean="0"/>
            </a:br>
            <a:r>
              <a:rPr lang="en-US" sz="4400" b="1" dirty="0" smtClean="0"/>
              <a:t>The aim:</a:t>
            </a:r>
            <a:r>
              <a:rPr lang="en-US" sz="4800" dirty="0" smtClean="0"/>
              <a:t/>
            </a:r>
            <a:br>
              <a:rPr lang="en-US" sz="4800" dirty="0" smtClean="0"/>
            </a:br>
            <a:endParaRPr lang="ru-RU" sz="6000" b="1" i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052736"/>
            <a:ext cx="8686800" cy="580526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4400" b="1" i="1" dirty="0" smtClean="0">
                <a:solidFill>
                  <a:schemeClr val="tx1"/>
                </a:solidFill>
              </a:rPr>
              <a:t>write a diary page about your family</a:t>
            </a:r>
            <a:endParaRPr lang="en-US" sz="4400" b="1" dirty="0" smtClean="0"/>
          </a:p>
          <a:p>
            <a:pPr>
              <a:buNone/>
            </a:pPr>
            <a:r>
              <a:rPr lang="en-US" sz="4400" b="1" dirty="0" smtClean="0"/>
              <a:t>                  Plan:</a:t>
            </a:r>
          </a:p>
          <a:p>
            <a:pPr>
              <a:buNone/>
            </a:pPr>
            <a:r>
              <a:rPr lang="en-US" sz="4000" b="1" i="1" dirty="0" smtClean="0"/>
              <a:t>1. work with text;</a:t>
            </a:r>
          </a:p>
          <a:p>
            <a:pPr>
              <a:buNone/>
            </a:pPr>
            <a:r>
              <a:rPr lang="en-US" sz="4000" b="1" i="1" dirty="0" smtClean="0"/>
              <a:t>2. learn new words;</a:t>
            </a:r>
          </a:p>
          <a:p>
            <a:pPr>
              <a:buNone/>
            </a:pPr>
            <a:r>
              <a:rPr lang="en-US" sz="4000" b="1" i="1" dirty="0" smtClean="0"/>
              <a:t>3. study grammar</a:t>
            </a:r>
          </a:p>
          <a:p>
            <a:pPr>
              <a:buNone/>
            </a:pPr>
            <a:r>
              <a:rPr lang="en-US" sz="4000" b="1" i="1" dirty="0" smtClean="0"/>
              <a:t>        - modal verb “can”;</a:t>
            </a:r>
          </a:p>
          <a:p>
            <a:pPr>
              <a:buNone/>
            </a:pPr>
            <a:r>
              <a:rPr lang="en-US" sz="4000" b="1" i="1" dirty="0" smtClean="0"/>
              <a:t>        - pronouns</a:t>
            </a:r>
            <a:endParaRPr lang="ru-RU" sz="4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 cstate="print"/>
          <a:srcRect r="1164"/>
          <a:stretch>
            <a:fillRect/>
          </a:stretch>
        </p:blipFill>
        <p:spPr bwMode="auto">
          <a:xfrm>
            <a:off x="395536" y="764704"/>
            <a:ext cx="8223250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323528" y="5877272"/>
            <a:ext cx="838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dirty="0"/>
              <a:t>Grandfather and grandmother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483768" y="0"/>
            <a:ext cx="387781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dirty="0" smtClean="0"/>
              <a:t>Grandparents </a:t>
            </a:r>
            <a:endParaRPr lang="en-US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980728"/>
          </a:xfrm>
        </p:spPr>
        <p:txBody>
          <a:bodyPr>
            <a:normAutofit/>
          </a:bodyPr>
          <a:lstStyle/>
          <a:p>
            <a:r>
              <a:rPr lang="en-US" dirty="0" smtClean="0"/>
              <a:t>                         </a:t>
            </a:r>
            <a:r>
              <a:rPr lang="en-US" sz="4000" b="1" dirty="0" smtClean="0"/>
              <a:t> parents</a:t>
            </a:r>
            <a:endParaRPr lang="ru-RU" sz="4000" b="1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1469"/>
          <a:stretch>
            <a:fillRect/>
          </a:stretch>
        </p:blipFill>
        <p:spPr bwMode="auto">
          <a:xfrm>
            <a:off x="755576" y="1052736"/>
            <a:ext cx="7920880" cy="543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115616" y="1340768"/>
            <a:ext cx="1933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dirty="0"/>
              <a:t>Mother 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6660232" y="1268760"/>
            <a:ext cx="2057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dirty="0"/>
              <a:t>Father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1317"/>
          <a:stretch>
            <a:fillRect/>
          </a:stretch>
        </p:blipFill>
        <p:spPr bwMode="auto">
          <a:xfrm>
            <a:off x="323528" y="1196752"/>
            <a:ext cx="7692409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83568" y="2132856"/>
            <a:ext cx="2743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dirty="0" smtClean="0"/>
              <a:t>Daughter</a:t>
            </a:r>
            <a:endParaRPr lang="en-US" sz="4400" dirty="0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292080" y="3933056"/>
            <a:ext cx="1717576" cy="78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dirty="0" smtClean="0"/>
              <a:t>Sister</a:t>
            </a:r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1164"/>
          <a:stretch>
            <a:fillRect/>
          </a:stretch>
        </p:blipFill>
        <p:spPr bwMode="auto">
          <a:xfrm>
            <a:off x="249606" y="692696"/>
            <a:ext cx="8109824" cy="5760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83568" y="1268760"/>
            <a:ext cx="1905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dirty="0"/>
              <a:t>Son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292080" y="5229200"/>
            <a:ext cx="236564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dirty="0" smtClean="0"/>
              <a:t>Brother</a:t>
            </a:r>
            <a:endParaRPr 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Мансур\Мои документы\рр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20688"/>
            <a:ext cx="4113521" cy="5328592"/>
          </a:xfrm>
          <a:prstGeom prst="rect">
            <a:avLst/>
          </a:prstGeom>
          <a:noFill/>
        </p:spPr>
      </p:pic>
      <p:pic>
        <p:nvPicPr>
          <p:cNvPr id="5" name="Picture 2" descr="C:\Documents and Settings\Мансур\Мои документы\уерук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620688"/>
            <a:ext cx="4125361" cy="5328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        </a:t>
            </a:r>
            <a:r>
              <a:rPr lang="en-US" sz="4000" dirty="0" smtClean="0"/>
              <a:t> </a:t>
            </a:r>
            <a:r>
              <a:rPr lang="en-US" sz="4000" dirty="0" smtClean="0">
                <a:solidFill>
                  <a:schemeClr val="tx1"/>
                </a:solidFill>
              </a:rPr>
              <a:t>cousins</a:t>
            </a:r>
            <a:endParaRPr lang="ru-RU" sz="4000" dirty="0">
              <a:solidFill>
                <a:schemeClr val="tx1"/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268760"/>
            <a:ext cx="3631665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268760"/>
            <a:ext cx="3256873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043608" y="5733256"/>
            <a:ext cx="2808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Calibri" pitchFamily="34" charset="0"/>
              </a:rPr>
              <a:t>niece</a:t>
            </a:r>
            <a:endParaRPr lang="ru-RU" sz="5400" dirty="0"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08104" y="5733256"/>
            <a:ext cx="2448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Calibri" pitchFamily="34" charset="0"/>
              </a:rPr>
              <a:t>nephew</a:t>
            </a:r>
            <a:endParaRPr lang="ru-RU" sz="5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505</TotalTime>
  <Words>232</Words>
  <Application>Microsoft Office PowerPoint</Application>
  <PresentationFormat>Экран (4:3)</PresentationFormat>
  <Paragraphs>75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Трек</vt:lpstr>
      <vt:lpstr>Слайд 1</vt:lpstr>
      <vt:lpstr>Слайд 2</vt:lpstr>
      <vt:lpstr>  The aim: </vt:lpstr>
      <vt:lpstr>Слайд 4</vt:lpstr>
      <vt:lpstr>                          parents</vt:lpstr>
      <vt:lpstr>Слайд 6</vt:lpstr>
      <vt:lpstr>Слайд 7</vt:lpstr>
      <vt:lpstr>Слайд 8</vt:lpstr>
      <vt:lpstr>                             cousins</vt:lpstr>
      <vt:lpstr>               relatives</vt:lpstr>
      <vt:lpstr>Слайд 11</vt:lpstr>
      <vt:lpstr>Слайд 12</vt:lpstr>
      <vt:lpstr>                       pronouns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Лилия</dc:creator>
  <cp:lastModifiedBy>Лилия</cp:lastModifiedBy>
  <cp:revision>45</cp:revision>
  <dcterms:created xsi:type="dcterms:W3CDTF">2019-11-17T13:44:12Z</dcterms:created>
  <dcterms:modified xsi:type="dcterms:W3CDTF">2019-11-20T17:31:24Z</dcterms:modified>
</cp:coreProperties>
</file>